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6" r:id="rId2"/>
    <p:sldId id="257" r:id="rId3"/>
    <p:sldId id="258" r:id="rId4"/>
    <p:sldId id="262" r:id="rId5"/>
    <p:sldId id="259" r:id="rId6"/>
    <p:sldId id="260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7" r:id="rId20"/>
    <p:sldId id="278" r:id="rId21"/>
    <p:sldId id="279" r:id="rId22"/>
    <p:sldId id="280" r:id="rId23"/>
    <p:sldId id="285" r:id="rId24"/>
    <p:sldId id="286" r:id="rId25"/>
    <p:sldId id="287" r:id="rId26"/>
    <p:sldId id="276" r:id="rId27"/>
    <p:sldId id="261" r:id="rId28"/>
    <p:sldId id="281" r:id="rId29"/>
    <p:sldId id="282" r:id="rId30"/>
    <p:sldId id="283" r:id="rId31"/>
    <p:sldId id="284" r:id="rId32"/>
    <p:sldId id="288" r:id="rId33"/>
    <p:sldId id="290" r:id="rId34"/>
    <p:sldId id="28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3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B94DE5-AE46-4B09-BB07-2A68B3CE5976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A623A3-60B3-4DD1-A7E7-D678BFB227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7121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623A3-60B3-4DD1-A7E7-D678BFB2279A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1474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623A3-60B3-4DD1-A7E7-D678BFB2279A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5277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623A3-60B3-4DD1-A7E7-D678BFB2279A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572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9917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7147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1315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0573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1575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0187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96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4225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2121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381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6170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7A31A-4A35-4CA3-A116-076AAB3B2AFE}" type="datetimeFigureOut">
              <a:rPr kumimoji="1" lang="ja-JP" altLang="en-US" smtClean="0"/>
              <a:t>2019/9/19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1786E-6F72-4AE8-95A9-A0ECD32BD5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83366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o_Androids_Dream_of_Electric_Sheep%3F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523DCB8-67BC-4EDB-BF83-1898BC5C77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 anchor="b">
            <a:normAutofit/>
          </a:bodyPr>
          <a:lstStyle/>
          <a:p>
            <a:r>
              <a:rPr lang="ja-JP" altLang="ja-JP" sz="5800" spc="120" dirty="0">
                <a:ea typeface="メイリオ" panose="020B0604030504040204" pitchFamily="50" charset="-128"/>
              </a:rPr>
              <a:t>Do My Imaginary Wives Dream of Electric Sheep</a:t>
            </a:r>
            <a:r>
              <a:rPr lang="en-US" altLang="ja-JP" sz="5800" spc="120" dirty="0">
                <a:ea typeface="メイリオ" panose="020B0604030504040204" pitchFamily="50" charset="-128"/>
              </a:rPr>
              <a:t>?</a:t>
            </a:r>
            <a:endParaRPr kumimoji="1" lang="ja-JP" altLang="ja-JP" sz="5800" spc="120" dirty="0">
              <a:ea typeface="メイリオ" panose="020B0604030504040204" pitchFamily="50" charset="-128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691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7D4CD10-27C3-4D2A-97D2-FDE1E3715D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06" r="8034" b="-1"/>
          <a:stretch/>
        </p:blipFill>
        <p:spPr>
          <a:xfrm>
            <a:off x="5622233" y="10"/>
            <a:ext cx="6569769" cy="3750724"/>
          </a:xfrm>
          <a:custGeom>
            <a:avLst/>
            <a:gdLst>
              <a:gd name="connsiteX0" fmla="*/ 1738471 w 6569769"/>
              <a:gd name="connsiteY0" fmla="*/ 0 h 3750734"/>
              <a:gd name="connsiteX1" fmla="*/ 6569769 w 6569769"/>
              <a:gd name="connsiteY1" fmla="*/ 0 h 3750734"/>
              <a:gd name="connsiteX2" fmla="*/ 6569769 w 6569769"/>
              <a:gd name="connsiteY2" fmla="*/ 3750734 h 3750734"/>
              <a:gd name="connsiteX3" fmla="*/ 0 w 6569769"/>
              <a:gd name="connsiteY3" fmla="*/ 3750734 h 3750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3582F792-17E9-4ACD-9FD8-1507256342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529"/>
          <a:stretch/>
        </p:blipFill>
        <p:spPr>
          <a:xfrm>
            <a:off x="4182011" y="3887894"/>
            <a:ext cx="8009991" cy="2970106"/>
          </a:xfrm>
          <a:custGeom>
            <a:avLst/>
            <a:gdLst>
              <a:gd name="connsiteX0" fmla="*/ 1376648 w 8009991"/>
              <a:gd name="connsiteY0" fmla="*/ 0 h 2970106"/>
              <a:gd name="connsiteX1" fmla="*/ 8009991 w 8009991"/>
              <a:gd name="connsiteY1" fmla="*/ 0 h 2970106"/>
              <a:gd name="connsiteX2" fmla="*/ 8009991 w 8009991"/>
              <a:gd name="connsiteY2" fmla="*/ 2970106 h 2970106"/>
              <a:gd name="connsiteX3" fmla="*/ 0 w 8009991"/>
              <a:gd name="connsiteY3" fmla="*/ 2970106 h 2970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901C6331-AD9C-48EB-94A8-DA05D44BE9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434" r="16221" b="-1"/>
          <a:stretch/>
        </p:blipFill>
        <p:spPr>
          <a:xfrm>
            <a:off x="20" y="10"/>
            <a:ext cx="7503091" cy="6857990"/>
          </a:xfrm>
          <a:custGeom>
            <a:avLst/>
            <a:gdLst>
              <a:gd name="connsiteX0" fmla="*/ 0 w 7503111"/>
              <a:gd name="connsiteY0" fmla="*/ 0 h 6858000"/>
              <a:gd name="connsiteX1" fmla="*/ 677334 w 7503111"/>
              <a:gd name="connsiteY1" fmla="*/ 0 h 6858000"/>
              <a:gd name="connsiteX2" fmla="*/ 1168036 w 7503111"/>
              <a:gd name="connsiteY2" fmla="*/ 0 h 6858000"/>
              <a:gd name="connsiteX3" fmla="*/ 1205499 w 7503111"/>
              <a:gd name="connsiteY3" fmla="*/ 0 h 6858000"/>
              <a:gd name="connsiteX4" fmla="*/ 1647632 w 7503111"/>
              <a:gd name="connsiteY4" fmla="*/ 0 h 6858000"/>
              <a:gd name="connsiteX5" fmla="*/ 7215401 w 7503111"/>
              <a:gd name="connsiteY5" fmla="*/ 0 h 6858000"/>
              <a:gd name="connsiteX6" fmla="*/ 4041567 w 7503111"/>
              <a:gd name="connsiteY6" fmla="*/ 6852993 h 6858000"/>
              <a:gd name="connsiteX7" fmla="*/ 7503111 w 7503111"/>
              <a:gd name="connsiteY7" fmla="*/ 6852993 h 6858000"/>
              <a:gd name="connsiteX8" fmla="*/ 7503111 w 7503111"/>
              <a:gd name="connsiteY8" fmla="*/ 6852994 h 6858000"/>
              <a:gd name="connsiteX9" fmla="*/ 1647632 w 7503111"/>
              <a:gd name="connsiteY9" fmla="*/ 6852994 h 6858000"/>
              <a:gd name="connsiteX10" fmla="*/ 1647632 w 7503111"/>
              <a:gd name="connsiteY10" fmla="*/ 6858000 h 6858000"/>
              <a:gd name="connsiteX11" fmla="*/ 0 w 750311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80646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ja-JP" sz="8800" dirty="0"/>
              <a:t>Now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258172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ja-JP" sz="8800" dirty="0"/>
              <a:t>She can sing!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2043143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976F8178-D83E-44D5-8232-D82250FAE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2" y="704850"/>
            <a:ext cx="11953875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168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ja-JP" sz="8800" dirty="0"/>
              <a:t>She can communicate!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880924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9C67EA8-EC72-4B00-B427-CF0EF8417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831" y="0"/>
            <a:ext cx="4914461" cy="693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654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ja-JP" sz="8800" dirty="0"/>
              <a:t>She? has a body!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5846328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20B152CC-862E-48A9-BCCE-2E1E99243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2" y="404446"/>
            <a:ext cx="12075128" cy="604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479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313812BB-7359-477C-A2AD-3753A6B9363F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Now, my imaginary wives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Can talk, Can communicate and has bodies!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4131756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EE807645-C485-46AE-A23E-70976081ACE3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Some of my imaginary wives have jobs in real world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816247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10DF836-5CA9-4B5B-8AD9-5459F4A3D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277" y="36480"/>
            <a:ext cx="4628271" cy="68335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42284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5D9C0D4C-C468-4429-A211-0ADE5156D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35" y="0"/>
            <a:ext cx="11830929" cy="690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66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CE0205FF-456A-4824-BB4C-0823B95DA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006" y="520504"/>
            <a:ext cx="12206006" cy="552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819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E5C2676-84D2-4D8B-9F18-9039EF439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483" y="86320"/>
            <a:ext cx="11437034" cy="668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96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EE807645-C485-46AE-A23E-70976081ACE3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They are so useful.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Because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9991971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EE807645-C485-46AE-A23E-70976081ACE3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They work 24x7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Never complain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2511077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EE807645-C485-46AE-A23E-70976081ACE3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It’s far better than human workforce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24726155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313812BB-7359-477C-A2AD-3753A6B9363F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Then,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3076065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ja-JP" sz="8800" dirty="0"/>
              <a:t>“what it is to be human”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5222307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313812BB-7359-477C-A2AD-3753A6B9363F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Creativity?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25181779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313812BB-7359-477C-A2AD-3753A6B9363F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AI is creative enough to generate my own imaginary wife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668459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5326"/>
            <a:ext cx="10515600" cy="59917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ja-JP" b="1" i="1" dirty="0"/>
              <a:t>Do Androids Dream of Electric Sheep?</a:t>
            </a:r>
            <a:r>
              <a:rPr lang="en-US" altLang="ja-JP" dirty="0"/>
              <a:t> (retitled </a:t>
            </a:r>
            <a:r>
              <a:rPr lang="en-US" altLang="ja-JP" b="1" i="1" dirty="0"/>
              <a:t>Blade Runner: Do Androids Dream of Electric Sheep?</a:t>
            </a:r>
            <a:r>
              <a:rPr lang="en-US" altLang="ja-JP" dirty="0"/>
              <a:t> in some later printings) is a science fiction novel by American writer Philip K. Dick, first published in </a:t>
            </a:r>
            <a:r>
              <a:rPr lang="en-US" altLang="ja-JP" dirty="0">
                <a:highlight>
                  <a:srgbClr val="0000FF"/>
                </a:highlight>
              </a:rPr>
              <a:t>1968</a:t>
            </a:r>
            <a:r>
              <a:rPr lang="en-US" altLang="ja-JP" dirty="0"/>
              <a:t>. 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 algn="ctr">
              <a:buNone/>
            </a:pPr>
            <a:r>
              <a:rPr lang="en-US" altLang="ja-JP" dirty="0"/>
              <a:t>(snip)</a:t>
            </a:r>
          </a:p>
          <a:p>
            <a:pPr marL="0" indent="0">
              <a:buNone/>
            </a:pPr>
            <a:r>
              <a:rPr lang="en-US" altLang="ja-JP" dirty="0"/>
              <a:t> </a:t>
            </a:r>
          </a:p>
          <a:p>
            <a:pPr marL="0" indent="0">
              <a:buNone/>
            </a:pPr>
            <a:r>
              <a:rPr lang="en-US" altLang="ja-JP" dirty="0"/>
              <a:t>The main plot follows Rick Deckard, </a:t>
            </a:r>
            <a:r>
              <a:rPr lang="en-US" altLang="ja-JP" dirty="0">
                <a:highlight>
                  <a:srgbClr val="0000FF"/>
                </a:highlight>
              </a:rPr>
              <a:t>a bounty hunter</a:t>
            </a:r>
            <a:r>
              <a:rPr lang="en-US" altLang="ja-JP" dirty="0"/>
              <a:t> who is tasked with "</a:t>
            </a:r>
            <a:r>
              <a:rPr lang="en-US" altLang="ja-JP" dirty="0">
                <a:highlight>
                  <a:srgbClr val="0000FF"/>
                </a:highlight>
              </a:rPr>
              <a:t>retiring" (i.e. killing) six escaped Nexus-6 model androids,</a:t>
            </a:r>
            <a:r>
              <a:rPr lang="en-US" altLang="ja-JP" dirty="0"/>
              <a:t> while a secondary plot follows John Isidore, a man of sub-par IQ who aids the fugitive androids. In connection with Deckard's mission, the novel explores the issue of </a:t>
            </a:r>
            <a:r>
              <a:rPr lang="en-US" altLang="ja-JP" dirty="0">
                <a:highlight>
                  <a:srgbClr val="0000FF"/>
                </a:highlight>
              </a:rPr>
              <a:t>what it is to be human </a:t>
            </a:r>
            <a:r>
              <a:rPr lang="en-US" altLang="ja-JP" dirty="0"/>
              <a:t>and whether empathy is a purely human ability.</a:t>
            </a:r>
          </a:p>
          <a:p>
            <a:pPr marL="0" indent="0">
              <a:buNone/>
            </a:pPr>
            <a:endParaRPr lang="en-US" altLang="ja-JP" sz="2000" dirty="0">
              <a:hlinkClick r:id="rId2"/>
            </a:endParaRPr>
          </a:p>
          <a:p>
            <a:pPr marL="0" indent="0">
              <a:buNone/>
            </a:pPr>
            <a:r>
              <a:rPr lang="en-US" altLang="ja-JP" sz="2000" dirty="0">
                <a:hlinkClick r:id="rId2"/>
              </a:rPr>
              <a:t>https://en.wikipedia.org/wiki/Do_Androids_Dream_of_Electric_Sheep%3F</a:t>
            </a:r>
            <a:endParaRPr lang="en-US" altLang="ja-JP" sz="2000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735752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313812BB-7359-477C-A2AD-3753A6B9363F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Then,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5241045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ja-JP" sz="8800" dirty="0"/>
              <a:t>“what it is to be human”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4550879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10DF836-5CA9-4B5B-8AD9-5459F4A3D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909" y="24495"/>
            <a:ext cx="4628271" cy="68335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AA49606-95C4-42C7-A2F8-95568227C52F}"/>
              </a:ext>
            </a:extLst>
          </p:cNvPr>
          <p:cNvSpPr txBox="1"/>
          <p:nvPr/>
        </p:nvSpPr>
        <p:spPr>
          <a:xfrm>
            <a:off x="1136565" y="2828835"/>
            <a:ext cx="49594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7200" dirty="0"/>
              <a:t>The hint is in</a:t>
            </a:r>
            <a:endParaRPr kumimoji="1" lang="ja-JP" altLang="en-US" sz="7200" dirty="0"/>
          </a:p>
        </p:txBody>
      </p:sp>
    </p:spTree>
    <p:extLst>
      <p:ext uri="{BB962C8B-B14F-4D97-AF65-F5344CB8AC3E}">
        <p14:creationId xmlns:p14="http://schemas.microsoft.com/office/powerpoint/2010/main" val="40379189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313812BB-7359-477C-A2AD-3753A6B9363F}"/>
              </a:ext>
            </a:extLst>
          </p:cNvPr>
          <p:cNvSpPr txBox="1">
            <a:spLocks/>
          </p:cNvSpPr>
          <p:nvPr/>
        </p:nvSpPr>
        <p:spPr>
          <a:xfrm>
            <a:off x="433754" y="2605485"/>
            <a:ext cx="11324491" cy="164703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It is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6432293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400948"/>
            <a:ext cx="11324491" cy="164703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ja-JP" sz="16600" dirty="0"/>
              <a:t>“Empathy”</a:t>
            </a:r>
            <a:endParaRPr kumimoji="1" lang="ja-JP" altLang="en-US" sz="16600" dirty="0"/>
          </a:p>
        </p:txBody>
      </p:sp>
    </p:spTree>
    <p:extLst>
      <p:ext uri="{BB962C8B-B14F-4D97-AF65-F5344CB8AC3E}">
        <p14:creationId xmlns:p14="http://schemas.microsoft.com/office/powerpoint/2010/main" val="427214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ja-JP" sz="8800" dirty="0"/>
              <a:t>Key question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07269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ja-JP" sz="8800" dirty="0"/>
              <a:t>“what it is to be human”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2837449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492943"/>
            <a:ext cx="11324491" cy="164703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kumimoji="1" lang="en-US" altLang="ja-JP" sz="8800" dirty="0"/>
              <a:t>A half century has past </a:t>
            </a:r>
            <a:br>
              <a:rPr kumimoji="1" lang="en-US" altLang="ja-JP" sz="8800" dirty="0"/>
            </a:br>
            <a:r>
              <a:rPr kumimoji="1" lang="en-US" altLang="ja-JP" sz="8800" dirty="0"/>
              <a:t>since then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492825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4DC04096-3A35-4097-ABF0-7C363619AB4B}"/>
              </a:ext>
            </a:extLst>
          </p:cNvPr>
          <p:cNvSpPr txBox="1">
            <a:spLocks/>
          </p:cNvSpPr>
          <p:nvPr/>
        </p:nvSpPr>
        <p:spPr>
          <a:xfrm>
            <a:off x="433754" y="1422133"/>
            <a:ext cx="11324491" cy="164703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ja-JP" sz="8800" dirty="0"/>
              <a:t>What was fiction is becoming real by technology</a:t>
            </a:r>
            <a:endParaRPr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280811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kumimoji="1" lang="en-US" altLang="ja-JP" sz="8800" dirty="0"/>
              <a:t>Imaginary wives also becoming real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62313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BA8964-810F-454A-962D-402C45D76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754" y="2605485"/>
            <a:ext cx="11324491" cy="164703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ja-JP" sz="8800" dirty="0"/>
              <a:t>Earlier…</a:t>
            </a:r>
            <a:endParaRPr kumimoji="1" lang="ja-JP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939972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146</Words>
  <Application>Microsoft Office PowerPoint</Application>
  <PresentationFormat>ワイド画面</PresentationFormat>
  <Paragraphs>38</Paragraphs>
  <Slides>34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34</vt:i4>
      </vt:variant>
    </vt:vector>
  </HeadingPairs>
  <TitlesOfParts>
    <vt:vector size="39" baseType="lpstr">
      <vt:lpstr>游ゴシック</vt:lpstr>
      <vt:lpstr>Arial</vt:lpstr>
      <vt:lpstr>Calibri</vt:lpstr>
      <vt:lpstr>Calibri Light</vt:lpstr>
      <vt:lpstr>Office Theme</vt:lpstr>
      <vt:lpstr>Do My Imaginary Wives Dream of Electric Sheep?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 My Imaginary Wives Dream of Electric Sheep?</dc:title>
  <dc:creator>Masayuki Tanaka</dc:creator>
  <cp:lastModifiedBy>Masayuki Tanaka</cp:lastModifiedBy>
  <cp:revision>17</cp:revision>
  <dcterms:created xsi:type="dcterms:W3CDTF">2019-09-19T06:57:39Z</dcterms:created>
  <dcterms:modified xsi:type="dcterms:W3CDTF">2019-09-19T08:11:51Z</dcterms:modified>
</cp:coreProperties>
</file>